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/>
              <a:t> 2013</a:t>
            </a:r>
            <a:endParaRPr lang="en-US" dirty="0"/>
          </a:p>
        </c:rich>
      </c:tx>
      <c:layout>
        <c:manualLayout>
          <c:xMode val="edge"/>
          <c:yMode val="edge"/>
          <c:x val="0.15663811120832119"/>
          <c:y val="3.507209404937689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8026027996500441E-2"/>
          <c:y val="0.11807100499937803"/>
          <c:w val="0.31160360163312922"/>
          <c:h val="0.421019349915145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Value of Bread, white, pan, per lb. (453.6 gm) 
</c:v>
                </c:pt>
              </c:strCache>
            </c:strRef>
          </c:tx>
          <c:cat>
            <c:strRef>
              <c:f>Sheet1!$A$3:$A$14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1.28</c:v>
                </c:pt>
                <c:pt idx="1">
                  <c:v>1.2949999999999999</c:v>
                </c:pt>
                <c:pt idx="2">
                  <c:v>1.2789999999999999</c:v>
                </c:pt>
                <c:pt idx="3">
                  <c:v>1.3</c:v>
                </c:pt>
                <c:pt idx="4">
                  <c:v>1.339</c:v>
                </c:pt>
                <c:pt idx="5">
                  <c:v>1.347</c:v>
                </c:pt>
                <c:pt idx="6">
                  <c:v>1.3839999999999999</c:v>
                </c:pt>
                <c:pt idx="7">
                  <c:v>1.3380000000000001</c:v>
                </c:pt>
                <c:pt idx="8">
                  <c:v>1.379</c:v>
                </c:pt>
                <c:pt idx="9">
                  <c:v>1.323</c:v>
                </c:pt>
                <c:pt idx="10">
                  <c:v>1.3320000000000001</c:v>
                </c:pt>
                <c:pt idx="11">
                  <c:v>1.3320000000000001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Value of Cheddar cheese, natural, per lb. (453.6 gm)
</c:v>
                </c:pt>
              </c:strCache>
            </c:strRef>
          </c:tx>
          <c:cat>
            <c:strRef>
              <c:f>Sheet1!$A$3:$A$14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Sheet1!$C$3:$C$14</c:f>
              <c:numCache>
                <c:formatCode>General</c:formatCode>
                <c:ptCount val="12"/>
                <c:pt idx="0">
                  <c:v>6.5039999999999996</c:v>
                </c:pt>
                <c:pt idx="1">
                  <c:v>6.5490000000000004</c:v>
                </c:pt>
                <c:pt idx="2">
                  <c:v>6.4969999999999999</c:v>
                </c:pt>
                <c:pt idx="3">
                  <c:v>6.3639999999999999</c:v>
                </c:pt>
                <c:pt idx="4">
                  <c:v>6.2460000000000004</c:v>
                </c:pt>
                <c:pt idx="5">
                  <c:v>6.2320000000000002</c:v>
                </c:pt>
                <c:pt idx="6">
                  <c:v>6.0129999999999999</c:v>
                </c:pt>
                <c:pt idx="7">
                  <c:v>6.0140000000000002</c:v>
                </c:pt>
                <c:pt idx="8">
                  <c:v>5.9820000000000002</c:v>
                </c:pt>
                <c:pt idx="9">
                  <c:v>5.8390000000000004</c:v>
                </c:pt>
                <c:pt idx="10">
                  <c:v>5.9530000000000003</c:v>
                </c:pt>
                <c:pt idx="11">
                  <c:v>5.9109999999999996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436672"/>
        <c:axId val="171438848"/>
      </c:lineChart>
      <c:catAx>
        <c:axId val="1714366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71438848"/>
        <c:crosses val="autoZero"/>
        <c:auto val="1"/>
        <c:lblAlgn val="ctr"/>
        <c:lblOffset val="100"/>
        <c:noMultiLvlLbl val="0"/>
      </c:catAx>
      <c:valAx>
        <c:axId val="171438848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714366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2016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Sheet1!$H$2</c:f>
              <c:strCache>
                <c:ptCount val="1"/>
                <c:pt idx="0">
                  <c:v>Value of Bread, white, pan, per lb. (453.6 gm) 
</c:v>
                </c:pt>
              </c:strCache>
            </c:strRef>
          </c:tx>
          <c:cat>
            <c:strRef>
              <c:f>Sheet1!$G$3:$G$14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Sheet1!$H$3:$H$14</c:f>
              <c:numCache>
                <c:formatCode>General</c:formatCode>
                <c:ptCount val="12"/>
                <c:pt idx="0">
                  <c:v>1.337</c:v>
                </c:pt>
                <c:pt idx="1">
                  <c:v>1.3240000000000001</c:v>
                </c:pt>
                <c:pt idx="2">
                  <c:v>1.339</c:v>
                </c:pt>
                <c:pt idx="3">
                  <c:v>1.3520000000000001</c:v>
                </c:pt>
                <c:pt idx="4">
                  <c:v>1.26</c:v>
                </c:pt>
                <c:pt idx="5">
                  <c:v>1.234</c:v>
                </c:pt>
                <c:pt idx="6">
                  <c:v>1.244</c:v>
                </c:pt>
                <c:pt idx="7">
                  <c:v>1.226</c:v>
                </c:pt>
                <c:pt idx="8">
                  <c:v>1.2330000000000001</c:v>
                </c:pt>
                <c:pt idx="9">
                  <c:v>1.22</c:v>
                </c:pt>
                <c:pt idx="10">
                  <c:v>1.2310000000000001</c:v>
                </c:pt>
                <c:pt idx="11">
                  <c:v>1.2629999999999999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Sheet1!$I$2</c:f>
              <c:strCache>
                <c:ptCount val="1"/>
                <c:pt idx="0">
                  <c:v>Value of Cheddar cheese, natural, per lb. (453.6 gm)
</c:v>
                </c:pt>
              </c:strCache>
            </c:strRef>
          </c:tx>
          <c:cat>
            <c:strRef>
              <c:f>Sheet1!$G$3:$G$14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Sheet1!$I$3:$I$14</c:f>
              <c:numCache>
                <c:formatCode>General</c:formatCode>
                <c:ptCount val="12"/>
                <c:pt idx="0">
                  <c:v>6.101</c:v>
                </c:pt>
                <c:pt idx="1">
                  <c:v>6.1029999999999998</c:v>
                </c:pt>
                <c:pt idx="2">
                  <c:v>6.0880000000000001</c:v>
                </c:pt>
                <c:pt idx="3">
                  <c:v>6.2220000000000004</c:v>
                </c:pt>
                <c:pt idx="4">
                  <c:v>5.9089999999999998</c:v>
                </c:pt>
                <c:pt idx="5">
                  <c:v>6.01</c:v>
                </c:pt>
                <c:pt idx="6">
                  <c:v>5.7519999999999998</c:v>
                </c:pt>
                <c:pt idx="7">
                  <c:v>5.8259999999999996</c:v>
                </c:pt>
                <c:pt idx="8">
                  <c:v>5.5309999999999997</c:v>
                </c:pt>
                <c:pt idx="9">
                  <c:v>5.9180000000000001</c:v>
                </c:pt>
                <c:pt idx="10">
                  <c:v>5.5620000000000003</c:v>
                </c:pt>
                <c:pt idx="11">
                  <c:v>5.0659999999999998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648832"/>
        <c:axId val="204650752"/>
      </c:lineChart>
      <c:catAx>
        <c:axId val="2046488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04650752"/>
        <c:crosses val="autoZero"/>
        <c:auto val="1"/>
        <c:lblAlgn val="ctr"/>
        <c:lblOffset val="100"/>
        <c:noMultiLvlLbl val="0"/>
      </c:catAx>
      <c:valAx>
        <c:axId val="204650752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46488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2013</a:t>
            </a:r>
            <a:endParaRPr lang="en-US" dirty="0"/>
          </a:p>
        </c:rich>
      </c:tx>
      <c:layout>
        <c:manualLayout>
          <c:xMode val="edge"/>
          <c:yMode val="edge"/>
          <c:x val="0.26967592592592593"/>
          <c:y val="1.6836195965366927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9746767765140475E-2"/>
          <c:y val="0.11807100499937803"/>
          <c:w val="0.33691989890152618"/>
          <c:h val="0.421019349915145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Sheet1!$B$16</c:f>
              <c:strCache>
                <c:ptCount val="1"/>
                <c:pt idx="0">
                  <c:v>Value of Bread, white, pan, per lb. (453.6 gm) 
</c:v>
                </c:pt>
              </c:strCache>
            </c:strRef>
          </c:tx>
          <c:cat>
            <c:strRef>
              <c:f>Sheet1!$A$17:$A$28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Sheet1!$B$17:$B$28</c:f>
              <c:numCache>
                <c:formatCode>General</c:formatCode>
                <c:ptCount val="12"/>
                <c:pt idx="0">
                  <c:v>1.28</c:v>
                </c:pt>
                <c:pt idx="1">
                  <c:v>1.2949999999999999</c:v>
                </c:pt>
                <c:pt idx="2">
                  <c:v>1.2789999999999999</c:v>
                </c:pt>
                <c:pt idx="3">
                  <c:v>1.3</c:v>
                </c:pt>
                <c:pt idx="4">
                  <c:v>1.339</c:v>
                </c:pt>
                <c:pt idx="5">
                  <c:v>1.347</c:v>
                </c:pt>
                <c:pt idx="6">
                  <c:v>1.3839999999999999</c:v>
                </c:pt>
                <c:pt idx="7">
                  <c:v>1.3380000000000001</c:v>
                </c:pt>
                <c:pt idx="8">
                  <c:v>1.379</c:v>
                </c:pt>
                <c:pt idx="9">
                  <c:v>1.323</c:v>
                </c:pt>
                <c:pt idx="10">
                  <c:v>1.3320000000000001</c:v>
                </c:pt>
                <c:pt idx="11">
                  <c:v>1.3320000000000001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Eggs, grade A, large, per doz.
</c:v>
                </c:pt>
              </c:strCache>
            </c:strRef>
          </c:tx>
          <c:cat>
            <c:strRef>
              <c:f>Sheet1!$A$17:$A$28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Sheet1!$C$17:$C$28</c:f>
              <c:numCache>
                <c:formatCode>General</c:formatCode>
                <c:ptCount val="12"/>
                <c:pt idx="0">
                  <c:v>1.712</c:v>
                </c:pt>
                <c:pt idx="1">
                  <c:v>1.736</c:v>
                </c:pt>
                <c:pt idx="2">
                  <c:v>1.6279999999999999</c:v>
                </c:pt>
                <c:pt idx="3">
                  <c:v>1.657</c:v>
                </c:pt>
                <c:pt idx="4">
                  <c:v>1.5029999999999999</c:v>
                </c:pt>
                <c:pt idx="5">
                  <c:v>1.5740000000000001</c:v>
                </c:pt>
                <c:pt idx="6">
                  <c:v>1.542</c:v>
                </c:pt>
                <c:pt idx="7">
                  <c:v>1.516</c:v>
                </c:pt>
                <c:pt idx="8">
                  <c:v>1.597</c:v>
                </c:pt>
                <c:pt idx="9">
                  <c:v>1.661</c:v>
                </c:pt>
                <c:pt idx="10">
                  <c:v>1.726</c:v>
                </c:pt>
                <c:pt idx="11">
                  <c:v>1.8580000000000001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611392"/>
        <c:axId val="145617664"/>
      </c:lineChart>
      <c:catAx>
        <c:axId val="1456113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45617664"/>
        <c:crosses val="autoZero"/>
        <c:auto val="1"/>
        <c:lblAlgn val="ctr"/>
        <c:lblOffset val="100"/>
        <c:noMultiLvlLbl val="0"/>
      </c:catAx>
      <c:valAx>
        <c:axId val="145617664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56113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/>
              <a:t>2016</a:t>
            </a:r>
            <a:endParaRPr lang="en-US" dirty="0"/>
          </a:p>
        </c:rich>
      </c:tx>
      <c:layout>
        <c:manualLayout>
          <c:xMode val="edge"/>
          <c:yMode val="edge"/>
          <c:x val="0.38970558028072577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Sheet1!$H$16</c:f>
              <c:strCache>
                <c:ptCount val="1"/>
                <c:pt idx="0">
                  <c:v>Value of Bread, white, pan, per lb. (453.6 gm) 
</c:v>
                </c:pt>
              </c:strCache>
            </c:strRef>
          </c:tx>
          <c:cat>
            <c:strRef>
              <c:f>Sheet1!$G$17:$G$28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Sheet1!$H$17:$H$28</c:f>
              <c:numCache>
                <c:formatCode>General</c:formatCode>
                <c:ptCount val="12"/>
                <c:pt idx="0">
                  <c:v>1.337</c:v>
                </c:pt>
                <c:pt idx="1">
                  <c:v>1.3240000000000001</c:v>
                </c:pt>
                <c:pt idx="2">
                  <c:v>1.339</c:v>
                </c:pt>
                <c:pt idx="3">
                  <c:v>1.3520000000000001</c:v>
                </c:pt>
                <c:pt idx="4">
                  <c:v>1.26</c:v>
                </c:pt>
                <c:pt idx="5">
                  <c:v>1.234</c:v>
                </c:pt>
                <c:pt idx="6">
                  <c:v>1.244</c:v>
                </c:pt>
                <c:pt idx="7">
                  <c:v>1.226</c:v>
                </c:pt>
                <c:pt idx="8">
                  <c:v>1.2330000000000001</c:v>
                </c:pt>
                <c:pt idx="9">
                  <c:v>1.22</c:v>
                </c:pt>
                <c:pt idx="10">
                  <c:v>1.2310000000000001</c:v>
                </c:pt>
                <c:pt idx="11">
                  <c:v>1.2629999999999999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Sheet1!$I$16</c:f>
              <c:strCache>
                <c:ptCount val="1"/>
                <c:pt idx="0">
                  <c:v>Eggs, grade A, large, per doz.
</c:v>
                </c:pt>
              </c:strCache>
            </c:strRef>
          </c:tx>
          <c:cat>
            <c:strRef>
              <c:f>Sheet1!$G$17:$G$28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Sheet1!$I$17:$I$28</c:f>
              <c:numCache>
                <c:formatCode>General</c:formatCode>
                <c:ptCount val="12"/>
                <c:pt idx="0">
                  <c:v>2.2160000000000002</c:v>
                </c:pt>
                <c:pt idx="1">
                  <c:v>2.1880000000000002</c:v>
                </c:pt>
                <c:pt idx="2">
                  <c:v>1.917</c:v>
                </c:pt>
                <c:pt idx="3">
                  <c:v>1.484</c:v>
                </c:pt>
                <c:pt idx="4">
                  <c:v>1.407</c:v>
                </c:pt>
                <c:pt idx="5">
                  <c:v>1.335</c:v>
                </c:pt>
                <c:pt idx="6">
                  <c:v>1.379</c:v>
                </c:pt>
                <c:pt idx="7">
                  <c:v>1.2789999999999999</c:v>
                </c:pt>
                <c:pt idx="8">
                  <c:v>1.333</c:v>
                </c:pt>
                <c:pt idx="9">
                  <c:v>1.1759999999999999</c:v>
                </c:pt>
                <c:pt idx="10">
                  <c:v>1.1890000000000001</c:v>
                </c:pt>
                <c:pt idx="11">
                  <c:v>1.2410000000000001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2259840"/>
        <c:axId val="202274304"/>
      </c:lineChart>
      <c:catAx>
        <c:axId val="2022598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02274304"/>
        <c:crosses val="autoZero"/>
        <c:auto val="1"/>
        <c:lblAlgn val="ctr"/>
        <c:lblOffset val="100"/>
        <c:noMultiLvlLbl val="0"/>
      </c:catAx>
      <c:valAx>
        <c:axId val="202274304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225984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/>
              <a:t>2013</a:t>
            </a:r>
            <a:endParaRPr lang="en-US" dirty="0"/>
          </a:p>
        </c:rich>
      </c:tx>
      <c:layout>
        <c:manualLayout>
          <c:xMode val="edge"/>
          <c:yMode val="edge"/>
          <c:x val="0.24993207446291438"/>
          <c:y val="3.338980013756188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2833187518226895E-2"/>
          <c:y val="0.11807100499937803"/>
          <c:w val="0.37395693593856322"/>
          <c:h val="0.35367456605367736"/>
        </c:manualLayout>
      </c:layout>
      <c:lineChart>
        <c:grouping val="standard"/>
        <c:varyColors val="0"/>
        <c:ser>
          <c:idx val="0"/>
          <c:order val="0"/>
          <c:tx>
            <c:strRef>
              <c:f>Sheet1!$B$31</c:f>
              <c:strCache>
                <c:ptCount val="1"/>
                <c:pt idx="0">
                  <c:v>Value of Bread, white, pan, per lb. (453.6 gm) for Mid West Urban 
</c:v>
                </c:pt>
              </c:strCache>
            </c:strRef>
          </c:tx>
          <c:cat>
            <c:strRef>
              <c:f>Sheet1!$A$32:$A$43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Sheet1!$B$32:$B$43</c:f>
              <c:numCache>
                <c:formatCode>General</c:formatCode>
                <c:ptCount val="12"/>
                <c:pt idx="0">
                  <c:v>1.28</c:v>
                </c:pt>
                <c:pt idx="1">
                  <c:v>1.2949999999999999</c:v>
                </c:pt>
                <c:pt idx="2">
                  <c:v>1.2789999999999999</c:v>
                </c:pt>
                <c:pt idx="3">
                  <c:v>1.3</c:v>
                </c:pt>
                <c:pt idx="4">
                  <c:v>1.339</c:v>
                </c:pt>
                <c:pt idx="5">
                  <c:v>1.347</c:v>
                </c:pt>
                <c:pt idx="6">
                  <c:v>1.3839999999999999</c:v>
                </c:pt>
                <c:pt idx="7">
                  <c:v>1.3380000000000001</c:v>
                </c:pt>
                <c:pt idx="8">
                  <c:v>1.379</c:v>
                </c:pt>
                <c:pt idx="9">
                  <c:v>1.323</c:v>
                </c:pt>
                <c:pt idx="10">
                  <c:v>1.3320000000000001</c:v>
                </c:pt>
                <c:pt idx="11">
                  <c:v>1.3320000000000001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Sheet1!$C$31</c:f>
              <c:strCache>
                <c:ptCount val="1"/>
                <c:pt idx="0">
                  <c:v>Flour, white, all purpose, per lb. (453.6 gm)
</c:v>
                </c:pt>
              </c:strCache>
            </c:strRef>
          </c:tx>
          <c:cat>
            <c:strRef>
              <c:f>Sheet1!$A$32:$A$43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Sheet1!$C$32:$C$43</c:f>
              <c:numCache>
                <c:formatCode>General</c:formatCode>
                <c:ptCount val="12"/>
                <c:pt idx="0">
                  <c:v>0.52700000000000002</c:v>
                </c:pt>
                <c:pt idx="1">
                  <c:v>0.52600000000000002</c:v>
                </c:pt>
                <c:pt idx="2">
                  <c:v>0.49099999999999999</c:v>
                </c:pt>
                <c:pt idx="3">
                  <c:v>0.52100000000000002</c:v>
                </c:pt>
                <c:pt idx="4">
                  <c:v>0.52300000000000002</c:v>
                </c:pt>
                <c:pt idx="5">
                  <c:v>0.53</c:v>
                </c:pt>
                <c:pt idx="6">
                  <c:v>0.53</c:v>
                </c:pt>
                <c:pt idx="7">
                  <c:v>0.52800000000000002</c:v>
                </c:pt>
                <c:pt idx="8">
                  <c:v>0.51400000000000001</c:v>
                </c:pt>
                <c:pt idx="9">
                  <c:v>0.52600000000000002</c:v>
                </c:pt>
                <c:pt idx="10">
                  <c:v>0.48199999999999998</c:v>
                </c:pt>
                <c:pt idx="11">
                  <c:v>0.47699999999999998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664192"/>
        <c:axId val="10057216"/>
      </c:lineChart>
      <c:catAx>
        <c:axId val="20466419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0057216"/>
        <c:crosses val="autoZero"/>
        <c:auto val="1"/>
        <c:lblAlgn val="ctr"/>
        <c:lblOffset val="100"/>
        <c:noMultiLvlLbl val="0"/>
      </c:catAx>
      <c:valAx>
        <c:axId val="10057216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4664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baseline="0" dirty="0" smtClean="0"/>
              <a:t>2016 </a:t>
            </a:r>
            <a:endParaRPr lang="en-US" dirty="0"/>
          </a:p>
        </c:rich>
      </c:tx>
      <c:layout>
        <c:manualLayout>
          <c:xMode val="edge"/>
          <c:yMode val="edge"/>
          <c:x val="0.3317222222222222"/>
          <c:y val="2.7777777777777776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Sheet1!$H$31</c:f>
              <c:strCache>
                <c:ptCount val="1"/>
                <c:pt idx="0">
                  <c:v>Value of Bread, white, pan, per lb. (453.6 gm) for Mid West Urban 
</c:v>
                </c:pt>
              </c:strCache>
            </c:strRef>
          </c:tx>
          <c:cat>
            <c:strRef>
              <c:f>Sheet1!$G$32:$G$43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Sheet1!$H$32:$H$43</c:f>
              <c:numCache>
                <c:formatCode>General</c:formatCode>
                <c:ptCount val="12"/>
                <c:pt idx="0">
                  <c:v>1.337</c:v>
                </c:pt>
                <c:pt idx="1">
                  <c:v>1.3240000000000001</c:v>
                </c:pt>
                <c:pt idx="2">
                  <c:v>1.339</c:v>
                </c:pt>
                <c:pt idx="3">
                  <c:v>1.3520000000000001</c:v>
                </c:pt>
                <c:pt idx="4">
                  <c:v>1.26</c:v>
                </c:pt>
                <c:pt idx="5">
                  <c:v>1.234</c:v>
                </c:pt>
                <c:pt idx="6">
                  <c:v>1.244</c:v>
                </c:pt>
                <c:pt idx="7">
                  <c:v>1.226</c:v>
                </c:pt>
                <c:pt idx="8">
                  <c:v>1.2330000000000001</c:v>
                </c:pt>
                <c:pt idx="9">
                  <c:v>1.22</c:v>
                </c:pt>
                <c:pt idx="10">
                  <c:v>1.2310000000000001</c:v>
                </c:pt>
                <c:pt idx="11">
                  <c:v>1.2629999999999999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Sheet1!$I$31</c:f>
              <c:strCache>
                <c:ptCount val="1"/>
                <c:pt idx="0">
                  <c:v>Flour, white, all purpose, per lb. (453.6 gm)
</c:v>
                </c:pt>
              </c:strCache>
            </c:strRef>
          </c:tx>
          <c:cat>
            <c:strRef>
              <c:f>Sheet1!$G$32:$G$43</c:f>
              <c:strCache>
                <c:ptCount val="12"/>
                <c:pt idx="0">
                  <c:v>M01</c:v>
                </c:pt>
                <c:pt idx="1">
                  <c:v>M02</c:v>
                </c:pt>
                <c:pt idx="2">
                  <c:v>M03</c:v>
                </c:pt>
                <c:pt idx="3">
                  <c:v>M04</c:v>
                </c:pt>
                <c:pt idx="4">
                  <c:v>M05</c:v>
                </c:pt>
                <c:pt idx="5">
                  <c:v>M06</c:v>
                </c:pt>
                <c:pt idx="6">
                  <c:v>M07</c:v>
                </c:pt>
                <c:pt idx="7">
                  <c:v>M08</c:v>
                </c:pt>
                <c:pt idx="8">
                  <c:v>M09</c:v>
                </c:pt>
                <c:pt idx="9">
                  <c:v>M10</c:v>
                </c:pt>
                <c:pt idx="10">
                  <c:v>M11</c:v>
                </c:pt>
                <c:pt idx="11">
                  <c:v>M12</c:v>
                </c:pt>
              </c:strCache>
            </c:strRef>
          </c:cat>
          <c:val>
            <c:numRef>
              <c:f>Sheet1!$I$32:$I$43</c:f>
              <c:numCache>
                <c:formatCode>General</c:formatCode>
                <c:ptCount val="12"/>
                <c:pt idx="0">
                  <c:v>0.39900000000000002</c:v>
                </c:pt>
                <c:pt idx="1">
                  <c:v>0.40500000000000003</c:v>
                </c:pt>
                <c:pt idx="2">
                  <c:v>0.39700000000000002</c:v>
                </c:pt>
                <c:pt idx="3">
                  <c:v>0.40100000000000002</c:v>
                </c:pt>
                <c:pt idx="4">
                  <c:v>0.47199999999999998</c:v>
                </c:pt>
                <c:pt idx="5">
                  <c:v>0.47399999999999998</c:v>
                </c:pt>
                <c:pt idx="6">
                  <c:v>0.48399999999999999</c:v>
                </c:pt>
                <c:pt idx="7">
                  <c:v>0.48199999999999998</c:v>
                </c:pt>
                <c:pt idx="8">
                  <c:v>0.47899999999999998</c:v>
                </c:pt>
                <c:pt idx="9">
                  <c:v>0.47499999999999998</c:v>
                </c:pt>
                <c:pt idx="10">
                  <c:v>0.44400000000000001</c:v>
                </c:pt>
                <c:pt idx="11">
                  <c:v>0.44800000000000001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831808"/>
        <c:axId val="143833728"/>
      </c:lineChart>
      <c:catAx>
        <c:axId val="143831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Period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43833728"/>
        <c:crosses val="autoZero"/>
        <c:auto val="1"/>
        <c:lblAlgn val="ctr"/>
        <c:lblOffset val="100"/>
        <c:noMultiLvlLbl val="0"/>
      </c:catAx>
      <c:valAx>
        <c:axId val="143833728"/>
        <c:scaling>
          <c:orientation val="minMax"/>
        </c:scaling>
        <c:delete val="0"/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Value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43831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51178-30A1-4AAA-8A84-DF7C7EF74113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CCB86-BC33-4479-8B07-A809D1A85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08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/>
              <a:t>The</a:t>
            </a:r>
            <a:r>
              <a:rPr lang="en-US" baseline="0" dirty="0" smtClean="0"/>
              <a:t> prices of bread white remained relatively constant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prices of cheddar cheese remained constant for the first part of 2013 then declined slightly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 cheddar cheese remained constant for the first half of the year in 2016 then started fluctuating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Source: Base Data</a:t>
            </a:r>
          </a:p>
          <a:p>
            <a:pPr marL="0" indent="0">
              <a:buFont typeface="Wingdings" pitchFamily="2" charset="2"/>
              <a:buNone/>
            </a:pPr>
            <a:endParaRPr lang="en-US" baseline="0" dirty="0" smtClean="0"/>
          </a:p>
          <a:p>
            <a:pPr marL="171450" indent="-171450">
              <a:buFont typeface="Wingdings" pitchFamily="2" charset="2"/>
              <a:buChar char="Ø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CCB86-BC33-4479-8B07-A809D1A8587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11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en-US" dirty="0" smtClean="0"/>
              <a:t>The</a:t>
            </a:r>
            <a:r>
              <a:rPr lang="en-US" baseline="0" dirty="0" smtClean="0"/>
              <a:t> prices of bread white reached peaked in July in 2013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prices of the prices of egg grade A declined steadily for the first half of the 2016 and stabilized afterward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prices of egg grade A rose during the last half of 2016</a:t>
            </a:r>
          </a:p>
          <a:p>
            <a:pPr marL="0" indent="0">
              <a:buFont typeface="Wingdings" pitchFamily="2" charset="2"/>
              <a:buNone/>
            </a:pPr>
            <a:r>
              <a:rPr lang="en-US" baseline="0" dirty="0" smtClean="0"/>
              <a:t>Source: Base Data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CCB86-BC33-4479-8B07-A809D1A8587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84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Char char="Ø"/>
            </a:pPr>
            <a:r>
              <a:rPr lang="en-US" dirty="0" smtClean="0"/>
              <a:t>The</a:t>
            </a:r>
            <a:r>
              <a:rPr lang="en-US" baseline="0" dirty="0" smtClean="0"/>
              <a:t> prices of flour  white remained relatively constant in 2013 while it slightly rose after April in 2016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prices of bread white remained fluctuated in 2013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baseline="0" dirty="0" smtClean="0"/>
              <a:t>The prices of bread white blipped in April in 2016 and remained the same for the rest of the year</a:t>
            </a:r>
          </a:p>
          <a:p>
            <a:pPr marL="171450" indent="-171450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BCCB86-BC33-4479-8B07-A809D1A8587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48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57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44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8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138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41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21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65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650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36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07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473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CD0D2-156B-41F5-82C5-DDA332396157}" type="datetimeFigureOut">
              <a:rPr lang="en-US" smtClean="0"/>
              <a:t>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22A0B-250E-4B85-92C5-36E6C39009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53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sultantsmind.com/2016/02/28/mckinsey-presentation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Data Analytics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Price Comparison for Bread, Cheese, Flour, and Eggs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05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Price Comparison for Bread White v. Cheddar Cheese for Mid West Urban (2013 &amp; 2016)</a:t>
            </a:r>
            <a:endParaRPr lang="en-US" sz="32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028874"/>
              </p:ext>
            </p:extLst>
          </p:nvPr>
        </p:nvGraphicFramePr>
        <p:xfrm>
          <a:off x="457200" y="1524000"/>
          <a:ext cx="82296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5818414"/>
              </p:ext>
            </p:extLst>
          </p:nvPr>
        </p:nvGraphicFramePr>
        <p:xfrm>
          <a:off x="3962400" y="16002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67576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Price Comparison for Bread White v. Egg Grade A for Midwest Urban (2013 &amp; 2016)</a:t>
            </a:r>
            <a:endParaRPr lang="en-US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826259"/>
              </p:ext>
            </p:extLst>
          </p:nvPr>
        </p:nvGraphicFramePr>
        <p:xfrm>
          <a:off x="6858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7518062"/>
              </p:ext>
            </p:extLst>
          </p:nvPr>
        </p:nvGraphicFramePr>
        <p:xfrm>
          <a:off x="4572000" y="1600200"/>
          <a:ext cx="41148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7542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2200" dirty="0" smtClean="0"/>
              <a:t>Price Comparison for Bread White v. Flour White for Mid  West Urban (2013 &amp; 2016)</a:t>
            </a:r>
            <a:endParaRPr lang="en-US" sz="2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127931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179442"/>
              </p:ext>
            </p:extLst>
          </p:nvPr>
        </p:nvGraphicFramePr>
        <p:xfrm>
          <a:off x="4343400" y="1752600"/>
          <a:ext cx="45720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85897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Pricing Analysis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The prices of bread white increase with increase in the prices of cheddar cheese and vice versa</a:t>
            </a:r>
          </a:p>
          <a:p>
            <a:r>
              <a:rPr lang="en-US" dirty="0" smtClean="0"/>
              <a:t>The prices of bread white increase with increase in the prices of egg grade A and vice Versa.</a:t>
            </a:r>
          </a:p>
          <a:p>
            <a:r>
              <a:rPr lang="en-US" dirty="0" smtClean="0"/>
              <a:t>The prices of bread white increase with increase in the prices of flour white and vice versa.</a:t>
            </a:r>
          </a:p>
          <a:p>
            <a:r>
              <a:rPr lang="en-US" dirty="0" smtClean="0"/>
              <a:t>The prices of bread white remained constant when the prices of cheddar cheese, egg grade A, and flour white did not change.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425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bread industry should prepare to counteract inflationary pressures through holistic demand-supply mechanisms.</a:t>
            </a:r>
          </a:p>
          <a:p>
            <a:r>
              <a:rPr lang="en-US" dirty="0" smtClean="0"/>
              <a:t>The bread manufactures should employ marketing strategies that compliment the egg, cheese, and flour industry.</a:t>
            </a:r>
          </a:p>
          <a:p>
            <a:r>
              <a:rPr lang="en-US" dirty="0" smtClean="0"/>
              <a:t>The  bread white manufactures should opt for alternatives such as wheat </a:t>
            </a:r>
          </a:p>
          <a:p>
            <a:r>
              <a:rPr lang="en-US" dirty="0" smtClean="0"/>
              <a:t>Use of lean six sigma analysis to anticipate price fluctuations </a:t>
            </a:r>
            <a:r>
              <a:rPr lang="en-US" smtClean="0"/>
              <a:t>(Consultant’s Mind).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749798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Base Data (Microsoft Office Excel Document)</a:t>
            </a:r>
          </a:p>
          <a:p>
            <a:r>
              <a:rPr lang="en-US" dirty="0" smtClean="0"/>
              <a:t>Consultant’s Mind (n. d). Review of 39PG 	McKinsey Presentation. Retrieved from</a:t>
            </a:r>
          </a:p>
          <a:p>
            <a:pPr marL="914400" lvl="2" indent="0">
              <a:buNone/>
            </a:pPr>
            <a:r>
              <a:rPr lang="en-US" dirty="0" smtClean="0">
                <a:hlinkClick r:id="rId2"/>
              </a:rPr>
              <a:t>http://www.consultantsmind.com/2016/02/28/mckinsey-presentation/</a:t>
            </a:r>
            <a:endParaRPr lang="en-US" dirty="0" smtClean="0"/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828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369</Words>
  <Application>Microsoft Office PowerPoint</Application>
  <PresentationFormat>On-screen Show (4:3)</PresentationFormat>
  <Paragraphs>52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Data Analytics</vt:lpstr>
      <vt:lpstr>Price Comparison for Bread White v. Cheddar Cheese for Mid West Urban (2013 &amp; 2016)</vt:lpstr>
      <vt:lpstr>Price Comparison for Bread White v. Egg Grade A for Midwest Urban (2013 &amp; 2016)</vt:lpstr>
      <vt:lpstr> Price Comparison for Bread White v. Flour White for Mid  West Urban (2013 &amp; 2016)</vt:lpstr>
      <vt:lpstr> Pricing Analysis </vt:lpstr>
      <vt:lpstr>Recommendations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18</cp:revision>
  <dcterms:created xsi:type="dcterms:W3CDTF">2019-02-15T12:09:39Z</dcterms:created>
  <dcterms:modified xsi:type="dcterms:W3CDTF">2019-02-15T17:22:36Z</dcterms:modified>
</cp:coreProperties>
</file>